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317" r:id="rId5"/>
    <p:sldId id="290" r:id="rId6"/>
    <p:sldId id="297" r:id="rId7"/>
    <p:sldId id="298" r:id="rId8"/>
    <p:sldId id="296" r:id="rId9"/>
    <p:sldId id="29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259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1"/>
    <p:restoredTop sz="96405"/>
  </p:normalViewPr>
  <p:slideViewPr>
    <p:cSldViewPr snapToGrid="0" snapToObjects="1">
      <p:cViewPr varScale="1">
        <p:scale>
          <a:sx n="120" d="100"/>
          <a:sy n="120" d="100"/>
        </p:scale>
        <p:origin x="21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2" d="100"/>
          <a:sy n="102" d="100"/>
        </p:scale>
        <p:origin x="538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5509D41-2ECE-644E-9425-5B6D04A313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8EBF0C-46C3-2C4D-A83D-9A9764CF26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B7101-A607-ED4E-99EE-F151B53EB9FB}" type="datetimeFigureOut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18.12.20</a:t>
            </a:fld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F68470-206B-FC4D-80BE-4B91E7E7B5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163499-3286-6445-B263-C8B18E9693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3E182-6F49-D14B-AD64-74C3CF240AF8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277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9350F-302B-7B45-90B0-6DA7D552722D}" type="datetimeFigureOut">
              <a:rPr lang="de-DE" smtClean="0"/>
              <a:t>18.12.20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de-DE" dirty="0" err="1"/>
              <a:t>å</a:t>
            </a:r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A87053-99CB-BC41-AE24-0DF4DEC0D5B0}" type="slidenum">
              <a:rPr lang="de-DE" smtClean="0"/>
              <a:pPr/>
              <a:t>‹Nr.›</a:t>
            </a:fld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14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8575" y="744538"/>
            <a:ext cx="6615113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D1700-42C1-436B-A0AE-CF5F9294E079}" type="slidenum">
              <a:rPr lang="de-CH" smtClean="0"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4274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D1700-42C1-436B-A0AE-CF5F9294E079}" type="slidenum">
              <a:rPr lang="de-CH" smtClean="0"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13984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F9FD4A-740F-A64F-B9F0-EBA2A98FC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128084" cy="2387600"/>
          </a:xfrm>
        </p:spPr>
        <p:txBody>
          <a:bodyPr anchor="b"/>
          <a:lstStyle>
            <a:lvl1pPr algn="ctr">
              <a:defRPr sz="6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B2C9B2E-E8D5-1548-9BE8-526CD550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6128084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2B9E088-6991-3B47-B882-D2ED50CC1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288" y="1354282"/>
            <a:ext cx="3857142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B821EB1-8841-3042-B58C-0D748ADF57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6288" y="3919673"/>
            <a:ext cx="3297858" cy="108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724F878-0DF6-2B41-9723-F7E18495AB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16288" y="2636977"/>
            <a:ext cx="308571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1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DFE16-BCDE-9145-B600-2D4B285CA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7FDE9B-234A-8748-A713-DF7EB984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59FE4D-C370-F54D-8DD2-8A991F4A4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A8EC-0CD1-B24A-B2FF-1162ED232B99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94BC569-B580-0B4B-9E88-FD4A351714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51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F332EA-3BCB-5E47-8575-66FC044A4229}" type="datetime1">
              <a:rPr lang="de-CH" smtClean="0"/>
              <a:t>18.12.20</a:t>
            </a:fld>
            <a:endParaRPr lang="de-DE">
              <a:latin typeface="Arial" panose="020B0604020202020204" pitchFamily="34" charset="0"/>
            </a:endParaRP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BBE25654-7758-D742-89C3-5ADA06438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8500" y="6356350"/>
            <a:ext cx="3343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Der ÖREB-Kataster ist eine Zusammenarbeit </a:t>
            </a:r>
            <a:br>
              <a:rPr lang="de-DE" dirty="0"/>
            </a:br>
            <a:r>
              <a:rPr lang="de-DE" dirty="0"/>
              <a:t>von Bund, Kantonen und Gemeinden. </a:t>
            </a:r>
            <a:r>
              <a:rPr lang="de-DE" dirty="0" err="1"/>
              <a:t>cadastre.ch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719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B5E53-1611-FD49-9088-B25B12D9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4199A2-200C-5242-98F6-617C24020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1319765-EC0A-FC48-A687-2B10A5177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BCEBA1D-CACC-B043-AF04-A555B2CA3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A8EC-0CD1-B24A-B2FF-1162ED232B9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0C11DB48-5585-1F41-8DE0-CB09C90676B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1551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BAA965-14ED-C24E-B170-5AB9D82AD52A}" type="datetime1">
              <a:rPr lang="de-CH" smtClean="0"/>
              <a:t>18.12.20</a:t>
            </a:fld>
            <a:endParaRPr lang="de-DE">
              <a:latin typeface="Arial" panose="020B0604020202020204" pitchFamily="34" charset="0"/>
            </a:endParaRP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9DA0BCB1-DC1F-1242-BCA4-987EFA654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8500" y="6356350"/>
            <a:ext cx="3343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Der ÖREB-Kataster ist eine Zusammenarbeit </a:t>
            </a:r>
            <a:br>
              <a:rPr lang="de-DE" dirty="0"/>
            </a:br>
            <a:r>
              <a:rPr lang="de-DE" dirty="0"/>
              <a:t>von Bund, Kantonen und Gemeinden. </a:t>
            </a:r>
            <a:r>
              <a:rPr lang="de-DE" dirty="0" err="1"/>
              <a:t>cadastre.ch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663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2F8F5-C71D-6344-AF15-1BDC19122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9983EE-A796-A74B-B3E5-175C0A730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A701FBC-A39A-DE48-A73A-338CD6D64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FEE692C-F9CB-B843-AA91-8D496D06F4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F15B1F4-1DBD-A343-935C-F31B5E586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7C20901-64C1-1C48-8606-BB1D8854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A8EC-0CD1-B24A-B2FF-1162ED232B9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496DDFD-BDDB-4A46-B6B2-012D5F252FC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1551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6D38DE-BB4E-9F40-9941-A54707CCFD0F}" type="datetime1">
              <a:rPr lang="de-CH" smtClean="0"/>
              <a:t>18.12.20</a:t>
            </a:fld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8F7B75C-5F96-7B47-A2C0-14B3C644CC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518500" y="6356350"/>
            <a:ext cx="3343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Der ÖREB-Kataster ist eine Zusammenarbeit </a:t>
            </a:r>
            <a:br>
              <a:rPr lang="de-DE" dirty="0"/>
            </a:br>
            <a:r>
              <a:rPr lang="de-DE" dirty="0"/>
              <a:t>von Bund, Kantonen und Gemeinden. </a:t>
            </a:r>
            <a:r>
              <a:rPr lang="de-DE" dirty="0" err="1"/>
              <a:t>cadastre.ch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264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D391C2-26CC-BB43-941D-195F57E97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28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9870E0-D524-7B47-B148-E33515197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132C52-5DA9-C84F-9C16-CF5DD120C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51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DD29ED-76C3-BB4F-AC3D-634B39A306FF}" type="datetime1">
              <a:rPr lang="de-CH" smtClean="0"/>
              <a:t>18.12.20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B41D45-8DAE-FA4D-915E-38D6813D6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8500" y="6356350"/>
            <a:ext cx="3343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Der ÖREB-Kataster ist eine Zusammenarbeit </a:t>
            </a:r>
            <a:br>
              <a:rPr lang="de-DE" dirty="0"/>
            </a:br>
            <a:r>
              <a:rPr lang="de-DE" dirty="0"/>
              <a:t>von Bund, Kantonen und Gemeinden. </a:t>
            </a:r>
            <a:r>
              <a:rPr lang="de-DE" dirty="0" err="1"/>
              <a:t>cadastre.ch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915195-B693-B943-A6D8-279DDAA4C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2918" y="368617"/>
            <a:ext cx="640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E5A8EC-0CD1-B24A-B2FF-1162ED232B9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9919FE4-169A-CD43-ADE1-3F40EB2F941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06771" y="6356350"/>
            <a:ext cx="1285714" cy="3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986AB14-7E4C-E246-A3D2-4E82EED26E4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254514" y="6356350"/>
            <a:ext cx="1099286" cy="36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0FD3B26-04CF-8649-B8BF-186D89007D2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159214" y="6356350"/>
            <a:ext cx="102857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6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youtu.be/Ya84KQVNQ2k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41D28-ACB5-4E49-93AD-9AD86FEE20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Der ÖREB-Kataster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44D62C5-E9B5-2F4B-B40F-59517BFF89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de-DE" dirty="0"/>
              <a:t>Das nützliche Informationssystem </a:t>
            </a:r>
            <a:br>
              <a:rPr lang="de-DE" dirty="0"/>
            </a:br>
            <a:r>
              <a:rPr lang="de-DE" dirty="0"/>
              <a:t>für das Grundeigentum</a:t>
            </a:r>
          </a:p>
        </p:txBody>
      </p:sp>
    </p:spTree>
    <p:extLst>
      <p:ext uri="{BB962C8B-B14F-4D97-AF65-F5344CB8AC3E}">
        <p14:creationId xmlns:p14="http://schemas.microsoft.com/office/powerpoint/2010/main" val="435313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667148-7472-7C4C-B177-8A7DD237B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Nutzen des ÖREB-Katasters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33BB50-3708-9F49-AD5E-0F8266780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24 Stunden online verfügbar</a:t>
            </a:r>
          </a:p>
          <a:p>
            <a:r>
              <a:rPr lang="de-DE" dirty="0"/>
              <a:t>Stets aktuelle Informationen</a:t>
            </a:r>
          </a:p>
          <a:p>
            <a:r>
              <a:rPr lang="de-DE" dirty="0"/>
              <a:t>Ständige Weiterentwicklung</a:t>
            </a:r>
          </a:p>
          <a:p>
            <a:r>
              <a:rPr lang="de-DE" dirty="0"/>
              <a:t>Einfache Bedienung</a:t>
            </a:r>
          </a:p>
          <a:p>
            <a:r>
              <a:rPr lang="de-DE" dirty="0"/>
              <a:t>Möglichkeit zum Drucken eines Auszugs</a:t>
            </a:r>
          </a:p>
          <a:p>
            <a:r>
              <a:rPr lang="de-CH" dirty="0"/>
              <a:t>Einfacher Zugang</a:t>
            </a:r>
          </a:p>
          <a:p>
            <a:pPr>
              <a:spcAft>
                <a:spcPts val="600"/>
              </a:spcAft>
            </a:pPr>
            <a:r>
              <a:rPr lang="de-CH" dirty="0"/>
              <a:t>Hohe Rechtssicherheit dank verbindlicher Informationen</a:t>
            </a:r>
          </a:p>
          <a:p>
            <a:r>
              <a:rPr lang="de-CH" dirty="0"/>
              <a:t>Vereinfachte Entscheidungswege der öffentlichen Verwaltung</a:t>
            </a:r>
            <a:endParaRPr lang="de-CH" b="1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AA75D4-5FB3-5640-AFA4-896EBF3F7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A8EC-0CD1-B24A-B2FF-1162ED232B99}" type="slidenum">
              <a:rPr lang="de-DE" smtClean="0"/>
              <a:t>10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A8C4785-F533-D440-8FFA-1A22AEA6CC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5F332EA-3BCB-5E47-8575-66FC044A4229}" type="datetime1">
              <a:rPr lang="de-CH" smtClean="0"/>
              <a:t>18.12.20</a:t>
            </a:fld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0632FE-FE76-5C4C-B8B8-FE3753A58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Der ÖREB-Kataster ist eine Zusammenarbeit </a:t>
            </a:r>
            <a:br>
              <a:rPr lang="de-DE"/>
            </a:br>
            <a:r>
              <a:rPr lang="de-DE"/>
              <a:t>von Bund, Kantonen und Gemeinden. cadastre.ch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8804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DCA77-D086-4C40-940C-55896318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Nutzerinnen und Nutzer des ÖREB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7FA1A1-C31E-C840-93F8-8910D38A1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CH" dirty="0"/>
              <a:t>Grundeigentümer oder an Grundeigentum Interessierte</a:t>
            </a:r>
          </a:p>
          <a:p>
            <a:pPr>
              <a:spcAft>
                <a:spcPts val="600"/>
              </a:spcAft>
            </a:pPr>
            <a:r>
              <a:rPr lang="de-CH" dirty="0"/>
              <a:t>Akteure des Immobilienmarktes</a:t>
            </a:r>
          </a:p>
          <a:p>
            <a:pPr>
              <a:spcAft>
                <a:spcPts val="600"/>
              </a:spcAft>
            </a:pPr>
            <a:r>
              <a:rPr lang="de-CH" dirty="0"/>
              <a:t>Öffentliche Verwaltungen</a:t>
            </a:r>
          </a:p>
          <a:p>
            <a:pPr>
              <a:spcAft>
                <a:spcPts val="600"/>
              </a:spcAft>
            </a:pPr>
            <a:r>
              <a:rPr lang="de-CH" dirty="0"/>
              <a:t>Notariate</a:t>
            </a:r>
          </a:p>
          <a:p>
            <a:pPr>
              <a:spcAft>
                <a:spcPts val="600"/>
              </a:spcAft>
            </a:pPr>
            <a:r>
              <a:rPr lang="de-DE" dirty="0"/>
              <a:t>Architekten und Ingenieure</a:t>
            </a:r>
          </a:p>
          <a:p>
            <a:pPr>
              <a:spcAft>
                <a:spcPts val="600"/>
              </a:spcAft>
            </a:pPr>
            <a:r>
              <a:rPr lang="de-DE" dirty="0"/>
              <a:t>…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A7A8DA-0317-464D-86E9-CC5DB021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A8EC-0CD1-B24A-B2FF-1162ED232B99}" type="slidenum">
              <a:rPr lang="de-DE" smtClean="0"/>
              <a:t>11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3408378-960B-4243-AB9B-4E98298DD4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5F332EA-3BCB-5E47-8575-66FC044A4229}" type="datetime1">
              <a:rPr lang="de-CH" smtClean="0"/>
              <a:t>18.12.20</a:t>
            </a:fld>
            <a:endParaRPr lang="de-DE">
              <a:latin typeface="Arial" panose="020B0604020202020204" pitchFamily="34" charset="0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3E86C07-1BCF-B748-B967-3B8E06E8A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Der ÖREB-Kataster ist eine Zusammenarbeit </a:t>
            </a:r>
            <a:br>
              <a:rPr lang="de-DE"/>
            </a:br>
            <a:r>
              <a:rPr lang="de-DE"/>
              <a:t>von Bund, Kantonen und Gemeinden. cadastre.ch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7133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40732-83C1-3E40-BB7E-2D0081F75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ÖREB (1/3)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D317AFE-98EC-C249-80F4-8A135E795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lang="de-DE" altLang="de-DE" sz="1600" b="1" dirty="0">
                <a:latin typeface="Arial" charset="0"/>
              </a:rPr>
              <a:t>Raumplanung</a:t>
            </a:r>
          </a:p>
          <a:p>
            <a:pPr marL="144000" indent="-1440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tabLst>
                <a:tab pos="182563" algn="l"/>
              </a:tabLst>
              <a:defRPr/>
            </a:pPr>
            <a:r>
              <a:rPr lang="de-DE" altLang="de-DE" sz="1600" dirty="0">
                <a:latin typeface="Arial" charset="0"/>
              </a:rPr>
              <a:t>Nutzungsplanung (kantonal / kommunal)</a:t>
            </a:r>
          </a:p>
          <a:p>
            <a:pPr marL="144000" indent="-1440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tabLst>
                <a:tab pos="182563" algn="l"/>
              </a:tabLst>
              <a:defRPr/>
            </a:pPr>
            <a:r>
              <a:rPr lang="de-DE" altLang="de-DE" sz="1600" i="1" dirty="0">
                <a:solidFill>
                  <a:schemeClr val="tx2"/>
                </a:solidFill>
                <a:latin typeface="Arial" charset="0"/>
              </a:rPr>
              <a:t>(NEU im Aufbau) Planungszonen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None/>
              <a:defRPr/>
            </a:pPr>
            <a:endParaRPr lang="de-DE" altLang="de-DE" sz="16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lang="de-DE" altLang="de-DE" sz="1600" b="1" dirty="0" err="1">
                <a:latin typeface="Arial" charset="0"/>
              </a:rPr>
              <a:t>Strassen</a:t>
            </a:r>
            <a:endParaRPr lang="de-DE" altLang="de-DE" sz="1600" b="1" dirty="0">
              <a:latin typeface="Arial" charset="0"/>
            </a:endParaRPr>
          </a:p>
          <a:p>
            <a:pPr marL="144000" indent="-1440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tabLst>
                <a:tab pos="182563" algn="l"/>
              </a:tabLst>
              <a:defRPr/>
            </a:pPr>
            <a:r>
              <a:rPr lang="de-DE" altLang="de-DE" sz="1600" dirty="0">
                <a:latin typeface="Arial" charset="0"/>
              </a:rPr>
              <a:t>Projektierungszonen </a:t>
            </a:r>
            <a:r>
              <a:rPr lang="de-DE" altLang="de-DE" sz="1600" dirty="0" err="1">
                <a:latin typeface="Arial" charset="0"/>
              </a:rPr>
              <a:t>Nationalstrassen</a:t>
            </a:r>
            <a:endParaRPr lang="de-DE" altLang="de-DE" sz="1600" dirty="0">
              <a:latin typeface="Arial" charset="0"/>
            </a:endParaRPr>
          </a:p>
          <a:p>
            <a:pPr marL="144000" indent="-1440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tabLst>
                <a:tab pos="182563" algn="l"/>
              </a:tabLst>
              <a:defRPr/>
            </a:pPr>
            <a:r>
              <a:rPr lang="de-DE" altLang="de-DE" sz="1600" dirty="0">
                <a:latin typeface="Arial" charset="0"/>
              </a:rPr>
              <a:t>Baulinien </a:t>
            </a:r>
            <a:r>
              <a:rPr lang="de-DE" altLang="de-DE" sz="1600" dirty="0" err="1">
                <a:latin typeface="Arial" charset="0"/>
              </a:rPr>
              <a:t>Nationalstrassen</a:t>
            </a:r>
            <a:endParaRPr lang="de-DE" altLang="de-DE" sz="1600" dirty="0">
              <a:latin typeface="Arial" charset="0"/>
            </a:endParaRPr>
          </a:p>
          <a:p>
            <a:pPr marL="144000" indent="-1440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tabLst>
                <a:tab pos="182563" algn="l"/>
              </a:tabLst>
              <a:defRPr/>
            </a:pPr>
            <a:r>
              <a:rPr lang="de-DE" altLang="de-DE" sz="1600" i="1" dirty="0">
                <a:solidFill>
                  <a:schemeClr val="tx2"/>
                </a:solidFill>
                <a:latin typeface="Arial" charset="0"/>
              </a:rPr>
              <a:t>(NEU im Aufbau) Baulinien Kantons- und Gemeindestrassen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None/>
              <a:defRPr/>
            </a:pPr>
            <a:endParaRPr lang="de-DE" altLang="de-DE" sz="1600" b="1" dirty="0">
              <a:latin typeface="Arial" charset="0"/>
            </a:endParaRPr>
          </a:p>
          <a:p>
            <a:pPr marL="0" indent="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lang="de-DE" altLang="de-DE" sz="1600" b="1" dirty="0">
                <a:latin typeface="Arial" charset="0"/>
              </a:rPr>
              <a:t>Eisenbahnen</a:t>
            </a:r>
          </a:p>
          <a:p>
            <a:pPr marL="144000" indent="-1440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tabLst>
                <a:tab pos="182563" algn="l"/>
              </a:tabLst>
              <a:defRPr/>
            </a:pPr>
            <a:r>
              <a:rPr lang="de-DE" altLang="de-DE" sz="1600" dirty="0">
                <a:latin typeface="Arial" charset="0"/>
              </a:rPr>
              <a:t>Projektierungszonen Eisenbahnanlagen</a:t>
            </a:r>
          </a:p>
          <a:p>
            <a:pPr marL="144000" indent="-1440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tabLst>
                <a:tab pos="182563" algn="l"/>
              </a:tabLst>
              <a:defRPr/>
            </a:pPr>
            <a:r>
              <a:rPr lang="de-DE" altLang="de-DE" sz="1600" dirty="0">
                <a:latin typeface="Arial" charset="0"/>
              </a:rPr>
              <a:t>Baulinien Eisenbahnanlagen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A0F7CE5-F676-2C45-972D-6B91DAEE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A8EC-0CD1-B24A-B2FF-1162ED232B99}" type="slidenum">
              <a:rPr lang="de-DE" smtClean="0"/>
              <a:t>12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369101-DE90-D54A-B5FA-E2012E519F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5F332EA-3BCB-5E47-8575-66FC044A4229}" type="datetime1">
              <a:rPr lang="de-CH" smtClean="0"/>
              <a:t>18.12.20</a:t>
            </a:fld>
            <a:endParaRPr lang="de-DE">
              <a:latin typeface="Arial" panose="020B0604020202020204" pitchFamily="34" charset="0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F780DD-FF60-BD47-86D4-BCE640429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Der ÖREB-Kataster ist eine Zusammenarbeit </a:t>
            </a:r>
            <a:br>
              <a:rPr lang="de-DE"/>
            </a:br>
            <a:r>
              <a:rPr lang="de-DE"/>
              <a:t>von Bund, Kantonen und Gemeinden. cadastre.ch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5708602-F3A4-2549-989B-7CA26DDC1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3984" y="1825625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CC9B299-CF58-3B4A-9F95-FC12E686A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3984" y="4622908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47E6352-907A-8A4D-B923-96D9C0E908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984" y="322426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94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40732-83C1-3E40-BB7E-2D0081F75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ÖREB (2/3)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D317AFE-98EC-C249-80F4-8A135E795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lang="de-DE" altLang="de-DE" sz="1400" b="1" dirty="0">
                <a:latin typeface="Arial" charset="0"/>
              </a:rPr>
              <a:t>Flughäfen</a:t>
            </a:r>
          </a:p>
          <a:p>
            <a:pPr marL="144000" indent="-1440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tabLst>
                <a:tab pos="182563" algn="l"/>
              </a:tabLst>
              <a:defRPr/>
            </a:pPr>
            <a:r>
              <a:rPr lang="de-DE" altLang="de-DE" sz="1400" dirty="0">
                <a:latin typeface="Arial" charset="0"/>
              </a:rPr>
              <a:t>Projektierungszonen Flughafenanlagen</a:t>
            </a:r>
          </a:p>
          <a:p>
            <a:pPr marL="144000" indent="-1440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tabLst>
                <a:tab pos="182563" algn="l"/>
              </a:tabLst>
              <a:defRPr/>
            </a:pPr>
            <a:r>
              <a:rPr lang="de-DE" altLang="de-DE" sz="1400" dirty="0">
                <a:latin typeface="Arial" charset="0"/>
              </a:rPr>
              <a:t>Baulinien Flughafenanlagen</a:t>
            </a:r>
          </a:p>
          <a:p>
            <a:pPr marL="144000" indent="-1440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tabLst>
                <a:tab pos="182563" algn="l"/>
              </a:tabLst>
              <a:defRPr/>
            </a:pPr>
            <a:r>
              <a:rPr lang="de-DE" altLang="de-DE" sz="1400" dirty="0">
                <a:latin typeface="Arial" charset="0"/>
              </a:rPr>
              <a:t>Sicherheitszonenplan</a:t>
            </a:r>
          </a:p>
          <a:p>
            <a:pPr marL="144000" indent="-1440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tabLst>
                <a:tab pos="182563" algn="l"/>
              </a:tabLst>
              <a:defRPr/>
            </a:pPr>
            <a:endParaRPr lang="de-DE" altLang="de-DE" sz="1400" dirty="0">
              <a:solidFill>
                <a:srgbClr val="FFFFFF"/>
              </a:solidFill>
              <a:latin typeface="Arial" charset="0"/>
            </a:endParaRPr>
          </a:p>
          <a:p>
            <a:pPr marL="0" indent="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None/>
              <a:tabLst>
                <a:tab pos="182563" algn="l"/>
              </a:tabLst>
              <a:defRPr/>
            </a:pPr>
            <a:r>
              <a:rPr lang="de-CH" altLang="de-DE" sz="1400" b="1" dirty="0">
                <a:latin typeface="Arial" charset="0"/>
              </a:rPr>
              <a:t>Belastete Standorte</a:t>
            </a:r>
          </a:p>
          <a:p>
            <a:pPr marL="144000" indent="-1440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tabLst>
                <a:tab pos="182563" algn="l"/>
              </a:tabLst>
              <a:defRPr/>
            </a:pPr>
            <a:r>
              <a:rPr lang="de-DE" altLang="de-DE" sz="1400" dirty="0">
                <a:latin typeface="Arial" charset="0"/>
              </a:rPr>
              <a:t>Allgemein</a:t>
            </a:r>
          </a:p>
          <a:p>
            <a:pPr marL="144000" indent="-1440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tabLst>
                <a:tab pos="182563" algn="l"/>
              </a:tabLst>
              <a:defRPr/>
            </a:pPr>
            <a:r>
              <a:rPr lang="de-DE" altLang="de-DE" sz="1400" dirty="0">
                <a:latin typeface="Arial" charset="0"/>
              </a:rPr>
              <a:t>im Bereich des Militärs</a:t>
            </a:r>
          </a:p>
          <a:p>
            <a:pPr marL="144000" indent="-1440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tabLst>
                <a:tab pos="182563" algn="l"/>
              </a:tabLst>
              <a:defRPr/>
            </a:pPr>
            <a:r>
              <a:rPr lang="de-DE" altLang="de-DE" sz="1400" dirty="0">
                <a:latin typeface="Arial" charset="0"/>
              </a:rPr>
              <a:t>im Bereich der zivilen Flugplätze </a:t>
            </a:r>
          </a:p>
          <a:p>
            <a:pPr marL="144000" indent="-1440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tabLst>
                <a:tab pos="182563" algn="l"/>
              </a:tabLst>
              <a:defRPr/>
            </a:pPr>
            <a:r>
              <a:rPr lang="de-DE" altLang="de-DE" sz="1400" dirty="0">
                <a:latin typeface="Arial" charset="0"/>
              </a:rPr>
              <a:t>im Bereich des öffentlichen Verkehrs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None/>
              <a:tabLst>
                <a:tab pos="182563" algn="l"/>
              </a:tabLst>
              <a:defRPr/>
            </a:pPr>
            <a:endParaRPr lang="de-DE" altLang="de-DE" sz="1400" b="1" dirty="0">
              <a:latin typeface="Arial" charset="0"/>
            </a:endParaRPr>
          </a:p>
          <a:p>
            <a:pPr marL="0" indent="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None/>
              <a:tabLst>
                <a:tab pos="182563" algn="l"/>
              </a:tabLst>
              <a:defRPr/>
            </a:pPr>
            <a:r>
              <a:rPr lang="fr-CH" altLang="de-DE" sz="1400" b="1" dirty="0" err="1">
                <a:latin typeface="Arial" charset="0"/>
              </a:rPr>
              <a:t>Wasser</a:t>
            </a:r>
            <a:endParaRPr lang="de-CH" altLang="de-DE" sz="1400" b="1" dirty="0">
              <a:latin typeface="Arial" charset="0"/>
            </a:endParaRPr>
          </a:p>
          <a:p>
            <a:pPr marL="144000" indent="-1440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tabLst>
                <a:tab pos="182563" algn="l"/>
              </a:tabLst>
              <a:defRPr/>
            </a:pPr>
            <a:r>
              <a:rPr lang="de-DE" altLang="de-DE" sz="1400" dirty="0">
                <a:latin typeface="Arial" charset="0"/>
              </a:rPr>
              <a:t>Grundwasserschutzzonen </a:t>
            </a:r>
          </a:p>
          <a:p>
            <a:pPr marL="144000" indent="-1440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tabLst>
                <a:tab pos="182563" algn="l"/>
              </a:tabLst>
              <a:defRPr/>
            </a:pPr>
            <a:r>
              <a:rPr lang="de-DE" altLang="de-DE" sz="1400" dirty="0">
                <a:latin typeface="Arial" charset="0"/>
              </a:rPr>
              <a:t>Grundwasserschutzareale </a:t>
            </a:r>
          </a:p>
          <a:p>
            <a:pPr marL="144000" indent="-1440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tabLst>
                <a:tab pos="182563" algn="l"/>
              </a:tabLst>
              <a:defRPr/>
            </a:pPr>
            <a:r>
              <a:rPr lang="de-DE" altLang="de-DE" sz="1400" i="1" dirty="0">
                <a:solidFill>
                  <a:schemeClr val="tx2"/>
                </a:solidFill>
                <a:latin typeface="Arial" charset="0"/>
              </a:rPr>
              <a:t>(NEU im Aufbau) Gewässerraum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A0F7CE5-F676-2C45-972D-6B91DAEE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A8EC-0CD1-B24A-B2FF-1162ED232B99}" type="slidenum">
              <a:rPr lang="de-DE" smtClean="0"/>
              <a:t>13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369101-DE90-D54A-B5FA-E2012E519F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5F332EA-3BCB-5E47-8575-66FC044A4229}" type="datetime1">
              <a:rPr lang="de-CH" smtClean="0"/>
              <a:t>18.12.20</a:t>
            </a:fld>
            <a:endParaRPr lang="de-DE">
              <a:latin typeface="Arial" panose="020B0604020202020204" pitchFamily="34" charset="0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F780DD-FF60-BD47-86D4-BCE640429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Der ÖREB-Kataster ist eine Zusammenarbeit </a:t>
            </a:r>
            <a:br>
              <a:rPr lang="de-DE"/>
            </a:br>
            <a:r>
              <a:rPr lang="de-DE"/>
              <a:t>von Bund, Kantonen und Gemeinden. cadastre.ch</a:t>
            </a:r>
            <a:endParaRPr lang="de-DE" dirty="0"/>
          </a:p>
        </p:txBody>
      </p:sp>
      <p:pic>
        <p:nvPicPr>
          <p:cNvPr id="10" name="Grafik 7">
            <a:extLst>
              <a:ext uri="{FF2B5EF4-FFF2-40B4-BE49-F238E27FC236}">
                <a16:creationId xmlns:a16="http://schemas.microsoft.com/office/drawing/2014/main" id="{0EF3A6A1-4F43-204D-989F-E9EF26B80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5600" y="1825625"/>
            <a:ext cx="107735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nhaltsplatzhalter 17">
            <a:extLst>
              <a:ext uri="{FF2B5EF4-FFF2-40B4-BE49-F238E27FC236}">
                <a16:creationId xmlns:a16="http://schemas.microsoft.com/office/drawing/2014/main" id="{5FBE462C-06C2-004A-9F0D-0380E1C34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5600" y="3314183"/>
            <a:ext cx="1082646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 4">
            <a:extLst>
              <a:ext uri="{FF2B5EF4-FFF2-40B4-BE49-F238E27FC236}">
                <a16:creationId xmlns:a16="http://schemas.microsoft.com/office/drawing/2014/main" id="{16F0A038-1774-7145-A6F3-02B4EF3D7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600" y="480274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20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40732-83C1-3E40-BB7E-2D0081F75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ÖREB (3/3)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D317AFE-98EC-C249-80F4-8A135E795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lang="de-CH" altLang="de-DE" sz="1600" b="1" dirty="0">
                <a:latin typeface="Arial" charset="0"/>
              </a:rPr>
              <a:t>Lärm</a:t>
            </a:r>
          </a:p>
          <a:p>
            <a:pPr marL="144000" indent="-1440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tabLst>
                <a:tab pos="182563" algn="l"/>
              </a:tabLst>
              <a:defRPr/>
            </a:pPr>
            <a:r>
              <a:rPr lang="de-DE" altLang="de-DE" sz="1600" dirty="0">
                <a:latin typeface="Arial" charset="0"/>
              </a:rPr>
              <a:t>Lärmempfindlichkeitsstufen  </a:t>
            </a:r>
            <a:br>
              <a:rPr lang="de-DE" altLang="de-DE" sz="1600" dirty="0">
                <a:latin typeface="Arial" charset="0"/>
              </a:rPr>
            </a:br>
            <a:r>
              <a:rPr lang="de-DE" altLang="de-DE" sz="1600" dirty="0">
                <a:latin typeface="Arial" charset="0"/>
              </a:rPr>
              <a:t>(in Nutzungszonen)</a:t>
            </a:r>
          </a:p>
          <a:p>
            <a:pPr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defRPr/>
            </a:pPr>
            <a:endParaRPr lang="de-CH" altLang="de-DE" sz="1600" b="1" dirty="0">
              <a:latin typeface="Arial" charset="0"/>
            </a:endParaRPr>
          </a:p>
          <a:p>
            <a:pPr marL="0" indent="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lang="de-CH" altLang="de-DE" sz="1600" b="1" dirty="0">
                <a:latin typeface="Arial" charset="0"/>
              </a:rPr>
              <a:t>Wald</a:t>
            </a:r>
          </a:p>
          <a:p>
            <a:pPr marL="144000" indent="-1440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tabLst>
                <a:tab pos="182563" algn="l"/>
              </a:tabLst>
              <a:defRPr/>
            </a:pPr>
            <a:r>
              <a:rPr lang="de-DE" altLang="de-DE" sz="1600" dirty="0">
                <a:latin typeface="Arial" charset="0"/>
              </a:rPr>
              <a:t>Statische Waldgrenzen </a:t>
            </a:r>
          </a:p>
          <a:p>
            <a:pPr marL="144000" indent="-1440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tabLst>
                <a:tab pos="182563" algn="l"/>
              </a:tabLst>
              <a:defRPr/>
            </a:pPr>
            <a:r>
              <a:rPr lang="de-DE" altLang="de-DE" sz="1600" dirty="0">
                <a:latin typeface="Arial" charset="0"/>
              </a:rPr>
              <a:t>Waldabstandslinien</a:t>
            </a:r>
            <a:endParaRPr lang="de-CH" altLang="de-DE" sz="1600" dirty="0">
              <a:solidFill>
                <a:srgbClr val="FFFFFF"/>
              </a:solidFill>
              <a:latin typeface="Arial" charset="0"/>
            </a:endParaRPr>
          </a:p>
          <a:p>
            <a:pPr marL="144000" indent="-1440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tabLst>
                <a:tab pos="182563" algn="l"/>
              </a:tabLst>
              <a:defRPr/>
            </a:pPr>
            <a:r>
              <a:rPr lang="de-DE" altLang="de-DE" sz="1600" i="1" dirty="0">
                <a:solidFill>
                  <a:schemeClr val="tx2"/>
                </a:solidFill>
                <a:latin typeface="Arial" charset="0"/>
              </a:rPr>
              <a:t>(NEU im Aufbau) Waldreservate</a:t>
            </a:r>
          </a:p>
          <a:p>
            <a:pPr marL="144000" indent="-1440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tabLst>
                <a:tab pos="182563" algn="l"/>
              </a:tabLst>
              <a:defRPr/>
            </a:pPr>
            <a:endParaRPr lang="de-DE" altLang="de-DE" sz="16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None/>
              <a:defRPr/>
            </a:pPr>
            <a:r>
              <a:rPr lang="de-CH" altLang="de-DE" sz="1600" b="1" i="1" dirty="0">
                <a:solidFill>
                  <a:schemeClr val="tx2"/>
                </a:solidFill>
                <a:latin typeface="Arial" charset="0"/>
              </a:rPr>
              <a:t>(NEU im Aufbau) Versorgung und Entsorgung</a:t>
            </a:r>
          </a:p>
          <a:p>
            <a:pPr marL="144000" indent="-1440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tabLst>
                <a:tab pos="182563" algn="l"/>
              </a:tabLst>
              <a:defRPr/>
            </a:pPr>
            <a:r>
              <a:rPr lang="de-CH" altLang="de-DE" sz="1600" i="1" dirty="0">
                <a:solidFill>
                  <a:schemeClr val="tx2"/>
                </a:solidFill>
                <a:latin typeface="Arial" charset="0"/>
              </a:rPr>
              <a:t>Projektierungszonen Leitungen mit einer Nennspannung </a:t>
            </a:r>
            <a:br>
              <a:rPr lang="de-CH" altLang="de-DE" sz="1600" i="1" dirty="0">
                <a:solidFill>
                  <a:schemeClr val="tx2"/>
                </a:solidFill>
                <a:latin typeface="Arial" charset="0"/>
              </a:rPr>
            </a:br>
            <a:r>
              <a:rPr lang="de-CH" altLang="de-DE" sz="1600" i="1" dirty="0">
                <a:solidFill>
                  <a:schemeClr val="tx2"/>
                </a:solidFill>
                <a:latin typeface="Arial" charset="0"/>
              </a:rPr>
              <a:t>von 220 kV oder höher</a:t>
            </a:r>
            <a:endParaRPr lang="de-DE" altLang="de-DE" sz="1600" i="1" dirty="0">
              <a:solidFill>
                <a:schemeClr val="tx2"/>
              </a:solidFill>
              <a:latin typeface="Arial" charset="0"/>
            </a:endParaRPr>
          </a:p>
          <a:p>
            <a:pPr marL="144000" indent="-14400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tabLst>
                <a:tab pos="182563" algn="l"/>
              </a:tabLst>
              <a:defRPr/>
            </a:pPr>
            <a:r>
              <a:rPr lang="de-DE" altLang="de-DE" sz="1600" i="1" dirty="0">
                <a:solidFill>
                  <a:schemeClr val="tx2"/>
                </a:solidFill>
                <a:latin typeface="Arial" charset="0"/>
              </a:rPr>
              <a:t>Baulinien Starkstromanlagen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A0F7CE5-F676-2C45-972D-6B91DAEE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A8EC-0CD1-B24A-B2FF-1162ED232B99}" type="slidenum">
              <a:rPr lang="de-DE" smtClean="0"/>
              <a:t>14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369101-DE90-D54A-B5FA-E2012E519F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5F332EA-3BCB-5E47-8575-66FC044A4229}" type="datetime1">
              <a:rPr lang="de-CH" smtClean="0"/>
              <a:t>18.12.20</a:t>
            </a:fld>
            <a:endParaRPr lang="de-DE">
              <a:latin typeface="Arial" panose="020B0604020202020204" pitchFamily="34" charset="0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F780DD-FF60-BD47-86D4-BCE640429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Der ÖREB-Kataster ist eine Zusammenarbeit </a:t>
            </a:r>
            <a:br>
              <a:rPr lang="de-DE"/>
            </a:br>
            <a:r>
              <a:rPr lang="de-DE"/>
              <a:t>von Bund, Kantonen und Gemeinden. cadastre.ch</a:t>
            </a:r>
            <a:endParaRPr lang="de-DE" dirty="0"/>
          </a:p>
        </p:txBody>
      </p:sp>
      <p:pic>
        <p:nvPicPr>
          <p:cNvPr id="9" name="Grafik 9">
            <a:extLst>
              <a:ext uri="{FF2B5EF4-FFF2-40B4-BE49-F238E27FC236}">
                <a16:creationId xmlns:a16="http://schemas.microsoft.com/office/drawing/2014/main" id="{3C4AC8FC-E049-DB4B-8463-C90761793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5600" y="1825200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12">
            <a:extLst>
              <a:ext uri="{FF2B5EF4-FFF2-40B4-BE49-F238E27FC236}">
                <a16:creationId xmlns:a16="http://schemas.microsoft.com/office/drawing/2014/main" id="{F8FEF614-A98C-A74C-9FF2-2ECBAE3B4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4" y="3253351"/>
            <a:ext cx="108264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5">
            <a:extLst>
              <a:ext uri="{FF2B5EF4-FFF2-40B4-BE49-F238E27FC236}">
                <a16:creationId xmlns:a16="http://schemas.microsoft.com/office/drawing/2014/main" id="{21725B4D-2DB1-A447-8E5A-B12A1EAE2A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069" y="468150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6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042AF-C8E4-AB43-85CD-3E8691B13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 der Praxis…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1A44CC-3365-0549-B6C0-BCEA1A15B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66498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CH" sz="2600" dirty="0"/>
              <a:t>«Der ÖREB-Kataster ist beispielsweise bei der Prüfung von Baugesuchen ein hilfreiches Instrument.»</a:t>
            </a:r>
          </a:p>
          <a:p>
            <a:pPr marL="0" indent="0">
              <a:buNone/>
            </a:pPr>
            <a:r>
              <a:rPr lang="de-CH" sz="1400" i="1" dirty="0"/>
              <a:t>Marc Lehmann (Bauverwalter </a:t>
            </a:r>
            <a:r>
              <a:rPr lang="de-CH" sz="1400" i="1" dirty="0" err="1"/>
              <a:t>Aarberg</a:t>
            </a:r>
            <a:r>
              <a:rPr lang="de-CH" sz="1400" i="1" dirty="0"/>
              <a:t>)</a:t>
            </a:r>
          </a:p>
          <a:p>
            <a:pPr marL="0" indent="0">
              <a:buNone/>
            </a:pPr>
            <a:endParaRPr lang="de-CH" sz="2400" dirty="0"/>
          </a:p>
          <a:p>
            <a:pPr marL="0" indent="0">
              <a:lnSpc>
                <a:spcPct val="110000"/>
              </a:lnSpc>
              <a:buNone/>
            </a:pPr>
            <a:r>
              <a:rPr lang="de-CH" sz="2600" dirty="0"/>
              <a:t>«Für Begeisterung hat bei uns gesorgt, dass die Anwendung des ÖREB-Katasters kinderleicht ist.»</a:t>
            </a:r>
          </a:p>
          <a:p>
            <a:pPr marL="0" indent="0">
              <a:buNone/>
            </a:pPr>
            <a:r>
              <a:rPr lang="de-CH" sz="1400" i="1" dirty="0"/>
              <a:t>Simon Wegmann (Planer, Suter von </a:t>
            </a:r>
            <a:r>
              <a:rPr lang="de-CH" sz="1400" i="1" dirty="0" err="1"/>
              <a:t>Känel</a:t>
            </a:r>
            <a:r>
              <a:rPr lang="de-CH" sz="1400" i="1" dirty="0"/>
              <a:t> Wild Planer und Architekten AG)</a:t>
            </a:r>
          </a:p>
          <a:p>
            <a:pPr marL="0" indent="0">
              <a:buNone/>
            </a:pPr>
            <a:endParaRPr lang="de-CH" sz="2400" dirty="0"/>
          </a:p>
          <a:p>
            <a:pPr marL="0" indent="0">
              <a:lnSpc>
                <a:spcPct val="120000"/>
              </a:lnSpc>
              <a:buNone/>
            </a:pPr>
            <a:r>
              <a:rPr lang="de-CH" sz="2600" dirty="0"/>
              <a:t>«Der ÖREB-Kataster ist für mich nützlich, </a:t>
            </a:r>
            <a:r>
              <a:rPr lang="de-DE" sz="2600"/>
              <a:t>um den zuständigen kantonalen Behörden Unterlagen und Informationen über die Möglichkeit der Bewertung von staatseigenen Grundstücken zur Verfügung zu stellen.»</a:t>
            </a:r>
            <a:endParaRPr lang="de-CH" sz="2600" dirty="0"/>
          </a:p>
          <a:p>
            <a:pPr marL="0" indent="0">
              <a:buNone/>
            </a:pPr>
            <a:r>
              <a:rPr lang="de-CH" sz="1400" i="1" dirty="0"/>
              <a:t>Florence Meyer (Beauftragte für die Koordination des Grundeigentums des Kantons Neuchâtel)</a:t>
            </a:r>
          </a:p>
          <a:p>
            <a:endParaRPr lang="de-DE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6D23BF-CBA8-044B-AAED-65A9C55AB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A8EC-0CD1-B24A-B2FF-1162ED232B99}" type="slidenum">
              <a:rPr lang="de-DE" smtClean="0"/>
              <a:t>15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C6C6CB-B6C3-DC4B-AE67-F87AA9711D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5F332EA-3BCB-5E47-8575-66FC044A4229}" type="datetime1">
              <a:rPr lang="de-CH" smtClean="0"/>
              <a:t>18.12.20</a:t>
            </a:fld>
            <a:endParaRPr lang="de-DE">
              <a:latin typeface="Arial" panose="020B0604020202020204" pitchFamily="34" charset="0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3E6EFA-5CAE-6446-B057-DA8C1DDED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Der ÖREB-Kataster ist eine Zusammenarbeit </a:t>
            </a:r>
            <a:br>
              <a:rPr lang="de-DE"/>
            </a:br>
            <a:r>
              <a:rPr lang="de-DE"/>
              <a:t>von Bund, Kantonen und Gemeinden. cadastre.ch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72B688D-38BE-2A43-9AF2-498AC4C7D2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6408" y="1690688"/>
            <a:ext cx="1080000" cy="10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6FB1BC-4040-244E-9EC6-C71A244B58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6408" y="4484708"/>
            <a:ext cx="1080000" cy="108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A225F04-1ACE-9447-BB1E-81B732C50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408" y="308769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08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466466-C25C-4B4D-A00D-B997BA785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ÖREB-Kataster kurz erklärt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3CD73F2-3A14-324F-A947-FBC0529DBF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de-CH" dirty="0">
                <a:hlinkClick r:id="rId2"/>
              </a:rPr>
              <a:t>https://youtu.be/Ya84KQVNQ2k</a:t>
            </a:r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4E478827-76BF-EA40-AE93-2D4890E55D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554272"/>
            <a:ext cx="5181600" cy="2894043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C2AA1C-9A6A-D345-955D-517BCC60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A8EC-0CD1-B24A-B2FF-1162ED232B99}" type="slidenum">
              <a:rPr lang="de-DE" smtClean="0"/>
              <a:t>16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6714E2-5B73-274F-8DB8-332505480FE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5F332EA-3BCB-5E47-8575-66FC044A4229}" type="datetime1">
              <a:rPr lang="de-CH" smtClean="0"/>
              <a:t>18.12.20</a:t>
            </a:fld>
            <a:endParaRPr lang="de-DE">
              <a:latin typeface="Arial" panose="020B0604020202020204" pitchFamily="34" charset="0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E386CC6-181E-E149-9FC1-9B323D1FF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Der ÖREB-Kataster ist eine Zusammenarbeit </a:t>
            </a:r>
            <a:br>
              <a:rPr lang="de-DE"/>
            </a:br>
            <a:r>
              <a:rPr lang="de-DE"/>
              <a:t>von Bund, Kantonen und Gemeinden. cadastre.ch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0285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4F560E70-625B-F341-9067-72044026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DANKE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DA3F282A-A6B3-1D47-BCD5-FE0BEF78D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1222" y="1825625"/>
            <a:ext cx="6449556" cy="4351338"/>
          </a:xfr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025A34-B865-1149-BE97-158C3D77AC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FD5264B-F079-094B-B385-11C7B782E0CF}" type="datetime1">
              <a:rPr lang="de-CH" smtClean="0"/>
              <a:t>18.12.20</a:t>
            </a:fld>
            <a:endParaRPr lang="de-DE">
              <a:latin typeface="Arial" panose="020B0604020202020204" pitchFamily="34" charset="0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B841F38-9EF7-2644-86EF-62385F4F5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Der ÖREB-Kataster ist eine Zusammenarbeit </a:t>
            </a:r>
            <a:br>
              <a:rPr lang="de-DE"/>
            </a:br>
            <a:r>
              <a:rPr lang="de-DE"/>
              <a:t>von Bund, Kantonen und Gemeinden. cadastre.ch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420F67E-C92B-A24B-B5D2-FE45336B1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A8EC-0CD1-B24A-B2FF-1162ED232B9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318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FF1BE0-A57A-B34B-A846-167C34F74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4800" dirty="0"/>
              <a:t>ÖREB steht für «</a:t>
            </a:r>
            <a:r>
              <a:rPr lang="de-DE" sz="4800" dirty="0">
                <a:solidFill>
                  <a:schemeClr val="tx2"/>
                </a:solidFill>
              </a:rPr>
              <a:t>Ö</a:t>
            </a:r>
            <a:r>
              <a:rPr lang="de-DE" sz="4800" dirty="0"/>
              <a:t>ffentlich-</a:t>
            </a:r>
            <a:r>
              <a:rPr lang="de-DE" sz="4800" dirty="0">
                <a:solidFill>
                  <a:schemeClr val="tx2"/>
                </a:solidFill>
              </a:rPr>
              <a:t>r</a:t>
            </a:r>
            <a:r>
              <a:rPr lang="de-DE" sz="4800" dirty="0"/>
              <a:t>echtliche </a:t>
            </a:r>
            <a:r>
              <a:rPr lang="de-DE" sz="4800" dirty="0">
                <a:solidFill>
                  <a:schemeClr val="tx2"/>
                </a:solidFill>
              </a:rPr>
              <a:t>E</a:t>
            </a:r>
            <a:r>
              <a:rPr lang="de-DE" sz="4800" dirty="0"/>
              <a:t>igentums</a:t>
            </a:r>
            <a:r>
              <a:rPr lang="de-DE" sz="4800" dirty="0">
                <a:solidFill>
                  <a:schemeClr val="tx2"/>
                </a:solidFill>
              </a:rPr>
              <a:t>b</a:t>
            </a:r>
            <a:r>
              <a:rPr lang="de-DE" sz="4800" dirty="0"/>
              <a:t>eschränkungen»</a:t>
            </a:r>
          </a:p>
          <a:p>
            <a:pPr marL="0" indent="0" algn="ctr">
              <a:buNone/>
            </a:pPr>
            <a:endParaRPr lang="de-DE" sz="4800" dirty="0"/>
          </a:p>
          <a:p>
            <a:pPr marL="0" indent="0" algn="ctr">
              <a:buNone/>
            </a:pPr>
            <a:endParaRPr lang="de-DE" sz="4800" dirty="0"/>
          </a:p>
          <a:p>
            <a:pPr algn="ctr"/>
            <a:endParaRPr lang="de-DE" sz="4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3A1C60-2634-7646-8A61-F55FD9F918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9285FC-10E4-904A-9041-F1E61930F0EE}" type="datetime1">
              <a:rPr lang="de-CH" smtClean="0"/>
              <a:t>18.12.20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1170F2-680D-9D4F-A3B3-A9534D2D1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Der ÖREB-Kataster ist eine Zusammenarbeit  von Bund, Kantonen und Gemeinden. </a:t>
            </a:r>
            <a:r>
              <a:rPr lang="de-DE" dirty="0" err="1"/>
              <a:t>cadastre.ch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8C7ACF8-7FB8-8049-BA8C-2DDCCCBEB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A8EC-0CD1-B24A-B2FF-1162ED232B9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527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4F3B9A7-B5BC-1746-A6C8-8C8FC47EF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 sind von ÖREB umgeben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0DD8ED5-6998-1340-AC84-E6F4F5ACF2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de-DE" dirty="0"/>
              <a:t>Zahlreiche </a:t>
            </a:r>
            <a:r>
              <a:rPr lang="de-DE" dirty="0">
                <a:solidFill>
                  <a:schemeClr val="tx2"/>
                </a:solidFill>
              </a:rPr>
              <a:t>Gesetze, Verordnungen und Vorschriften </a:t>
            </a:r>
            <a:r>
              <a:rPr lang="de-DE" dirty="0"/>
              <a:t>von </a:t>
            </a:r>
            <a:r>
              <a:rPr lang="de-DE" dirty="0">
                <a:solidFill>
                  <a:schemeClr val="tx2"/>
                </a:solidFill>
              </a:rPr>
              <a:t>Bund, Kantonen und Gemeinden </a:t>
            </a:r>
            <a:r>
              <a:rPr lang="de-DE" dirty="0"/>
              <a:t>sind im Alltag relevant – das gilt auch für Grundeigentum.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97FF53-2860-6E41-BDEC-C23E9D199EE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DE2F722-8E91-B940-8858-5B1D5ADB7FEC}" type="datetime1">
              <a:rPr lang="de-CH" smtClean="0"/>
              <a:t>18.12.20</a:t>
            </a:fld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20F3BB-3BF0-AE47-AD04-C307964D03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Der ÖREB-Kataster ist eine Zusammenarbeit </a:t>
            </a:r>
            <a:br>
              <a:rPr lang="de-DE" dirty="0"/>
            </a:br>
            <a:r>
              <a:rPr lang="de-DE" dirty="0"/>
              <a:t>von Bund, Kantonen und Gemeinden. </a:t>
            </a:r>
            <a:r>
              <a:rPr lang="de-DE" dirty="0" err="1"/>
              <a:t>cadastre.ch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423BDD5-37C2-2E4D-AD07-6C2B56773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A8EC-0CD1-B24A-B2FF-1162ED232B99}" type="slidenum">
              <a:rPr lang="de-DE" smtClean="0"/>
              <a:t>3</a:t>
            </a:fld>
            <a:endParaRPr lang="de-DE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92F8A1E8-1216-7C4D-8626-EB6B0DCEB0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431157"/>
            <a:ext cx="5181600" cy="3140274"/>
          </a:xfrm>
        </p:spPr>
      </p:pic>
    </p:spTree>
    <p:extLst>
      <p:ext uri="{BB962C8B-B14F-4D97-AF65-F5344CB8AC3E}">
        <p14:creationId xmlns:p14="http://schemas.microsoft.com/office/powerpoint/2010/main" val="158483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7565F57B-98B3-BB4B-AF9F-0A435A980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920" y="1936750"/>
            <a:ext cx="1676400" cy="14224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ADFF3A9-200F-1B4B-82AD-C6019E998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920" y="4001294"/>
            <a:ext cx="1549400" cy="1524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Privates Recht – öffentliches Recht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8062609" cy="43513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de-CH" altLang="de-DE" b="1" dirty="0"/>
              <a:t>Privatrechtliche Bestimmungen</a:t>
            </a:r>
          </a:p>
          <a:p>
            <a:pPr marL="0" indent="0">
              <a:buNone/>
            </a:pPr>
            <a:r>
              <a:rPr lang="de-CH" altLang="de-DE" dirty="0"/>
              <a:t>werden zwischen zwei Parteien vereinbart.</a:t>
            </a:r>
          </a:p>
          <a:p>
            <a:pPr>
              <a:buNone/>
            </a:pPr>
            <a:r>
              <a:rPr lang="de-CH" altLang="de-DE" sz="1600" dirty="0"/>
              <a:t>Beispiel: der Kauf eines Grundstücks</a:t>
            </a:r>
          </a:p>
          <a:p>
            <a:pPr marL="0" indent="0">
              <a:buNone/>
            </a:pPr>
            <a:r>
              <a:rPr lang="de-CH" altLang="de-DE" dirty="0"/>
              <a:t>Sie sind im Grundbuch eingetragen und bereits heute öffentlich zugänglich.</a:t>
            </a:r>
          </a:p>
          <a:p>
            <a:pPr>
              <a:buNone/>
            </a:pPr>
            <a:endParaRPr lang="de-CH" altLang="de-DE" dirty="0"/>
          </a:p>
          <a:p>
            <a:pPr marL="2238375" indent="-2238375">
              <a:buNone/>
            </a:pPr>
            <a:r>
              <a:rPr lang="de-CH" altLang="de-DE" b="1" dirty="0"/>
              <a:t>Öffentlich-rechtliche Bestimmungen </a:t>
            </a:r>
          </a:p>
          <a:p>
            <a:pPr marL="0" indent="0">
              <a:buNone/>
            </a:pPr>
            <a:r>
              <a:rPr lang="de-CH" altLang="de-DE" dirty="0"/>
              <a:t>kommen durch einen Entscheid des Gesetzgebers oder der Behörden zustande.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CH" altLang="de-DE" sz="1600" dirty="0"/>
              <a:t>Beispiel: Verfügung einer Lärmschutzzone</a:t>
            </a:r>
          </a:p>
          <a:p>
            <a:pPr marL="0" indent="0">
              <a:buNone/>
            </a:pPr>
            <a:r>
              <a:rPr lang="de-CH" altLang="de-DE" dirty="0"/>
              <a:t>Sie sind </a:t>
            </a:r>
            <a:r>
              <a:rPr lang="de-CH" dirty="0"/>
              <a:t>öffentlich, </a:t>
            </a:r>
            <a:r>
              <a:rPr lang="de-CH" altLang="de-DE" dirty="0"/>
              <a:t>können in </a:t>
            </a:r>
            <a:r>
              <a:rPr lang="de-CH" dirty="0"/>
              <a:t>der Schweiz </a:t>
            </a:r>
            <a:r>
              <a:rPr lang="de-CH" altLang="de-DE" dirty="0"/>
              <a:t>via </a:t>
            </a:r>
            <a:r>
              <a:rPr lang="de-CH" dirty="0"/>
              <a:t>kantonale ÖREB-Informationssysteme abgerufen werden und sind dann zentral zugänglich</a:t>
            </a:r>
            <a:r>
              <a:rPr lang="de-CH" altLang="de-DE" dirty="0"/>
              <a:t>.</a:t>
            </a:r>
          </a:p>
          <a:p>
            <a:pPr marL="0" indent="0">
              <a:buNone/>
            </a:pPr>
            <a:r>
              <a:rPr lang="de-CH" altLang="de-DE" dirty="0"/>
              <a:t> </a:t>
            </a:r>
          </a:p>
          <a:p>
            <a:pPr marL="0" indent="0">
              <a:buNone/>
            </a:pPr>
            <a:endParaRPr lang="de-CH" altLang="de-DE" dirty="0"/>
          </a:p>
          <a:p>
            <a:pPr marL="2238375" indent="-2238375">
              <a:buNone/>
            </a:pPr>
            <a:endParaRPr lang="de-CH" altLang="de-DE" dirty="0"/>
          </a:p>
          <a:p>
            <a:pPr>
              <a:buNone/>
            </a:pPr>
            <a:endParaRPr lang="de-CH" altLang="de-DE" dirty="0"/>
          </a:p>
          <a:p>
            <a:pPr>
              <a:buNone/>
            </a:pPr>
            <a:endParaRPr lang="de-CH" altLang="de-DE" dirty="0"/>
          </a:p>
          <a:p>
            <a:pPr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AEC522-1920-4A7F-86F1-556555E3AD95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2B16766-0940-864B-B426-1E31E59A32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E2F027-76D5-8C46-967A-578CECE40D1C}" type="datetime1">
              <a:rPr lang="de-CH" smtClean="0"/>
              <a:t>18.12.20</a:t>
            </a:fld>
            <a:endParaRPr lang="de-DE">
              <a:latin typeface="Arial" panose="020B0604020202020204" pitchFamily="34" charset="0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CF3084D-6415-1F46-A0AD-3414ACC5C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Der ÖREB-Kataster ist eine Zusammenarbeit </a:t>
            </a:r>
            <a:br>
              <a:rPr lang="de-DE"/>
            </a:br>
            <a:r>
              <a:rPr lang="de-DE"/>
              <a:t>von Bund, Kantonen und Gemeinden. cadastre.ch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663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sind ÖREB?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altLang="de-DE" dirty="0"/>
              <a:t>Behördliche Einschränkungen mit Auswirkung auf die Grundeigentümer.</a:t>
            </a:r>
            <a:br>
              <a:rPr lang="de-CH" altLang="de-DE" dirty="0"/>
            </a:br>
            <a:endParaRPr lang="de-CH" altLang="de-DE" dirty="0"/>
          </a:p>
          <a:p>
            <a:pPr>
              <a:spcAft>
                <a:spcPts val="600"/>
              </a:spcAft>
            </a:pPr>
            <a:r>
              <a:rPr lang="de-CH" dirty="0"/>
              <a:t>Das Interesse der Öffentlichkeit wird höher gewichtet als private Belange, Beispiele:</a:t>
            </a:r>
          </a:p>
          <a:p>
            <a:pPr lvl="1">
              <a:spcAft>
                <a:spcPts val="600"/>
              </a:spcAft>
            </a:pPr>
            <a:r>
              <a:rPr lang="de-CH" dirty="0"/>
              <a:t>Für die im öffentlichen Interesse liegende Grundwasserfassung wird eine Schutzzone ausgeschieden</a:t>
            </a:r>
          </a:p>
          <a:p>
            <a:pPr lvl="1"/>
            <a:r>
              <a:rPr lang="de-CH" dirty="0"/>
              <a:t>Der Gesetzgeber legt im Zonenplan fest, welche Art der Bodennutzung gestattet ist.</a:t>
            </a:r>
          </a:p>
          <a:p>
            <a:r>
              <a:rPr lang="de-CH" dirty="0"/>
              <a:t>In der Schweiz gibt es zahlreiche ÖREB.</a:t>
            </a:r>
          </a:p>
          <a:p>
            <a:endParaRPr lang="de-CH" altLang="de-DE" dirty="0"/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8172400" y="6321600"/>
            <a:ext cx="611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AEC522-1920-4A7F-86F1-556555E3AD95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B6A622F-65EB-044B-8873-4E0556E4CB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8EB9E1B-CDF6-F240-A565-8D1B86D2ACA2}" type="datetime1">
              <a:rPr lang="de-CH" smtClean="0"/>
              <a:t>18.12.20</a:t>
            </a:fld>
            <a:endParaRPr lang="de-DE">
              <a:latin typeface="Arial" panose="020B0604020202020204" pitchFamily="34" charset="0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B004F25-D31A-5C42-8888-BF17676A9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Der ÖREB-Kataster ist eine Zusammenarbeit </a:t>
            </a:r>
            <a:br>
              <a:rPr lang="de-DE"/>
            </a:br>
            <a:r>
              <a:rPr lang="de-DE"/>
              <a:t>von Bund, Kantonen und Gemeinden. cadastre.ch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082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200" dirty="0"/>
              <a:t>Einfacher Zugang zum ÖREB-Kataster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de-CH" dirty="0"/>
              <a:t>Abfragesystem, das die Informationssuche wesentlich vereinfacht</a:t>
            </a:r>
          </a:p>
          <a:p>
            <a:r>
              <a:rPr lang="de-CH" dirty="0"/>
              <a:t>Informationen aus ganz unterschiedlichen Bereichen werden zusammengeführt: vollständig, zuverlässig und verständlich</a:t>
            </a:r>
          </a:p>
          <a:p>
            <a:pPr marL="0" indent="0" algn="ctr">
              <a:buNone/>
            </a:pPr>
            <a:endParaRPr lang="de-CH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de-CH" b="1" dirty="0" err="1">
                <a:solidFill>
                  <a:schemeClr val="tx2"/>
                </a:solidFill>
              </a:rPr>
              <a:t>www.cadastre.ch</a:t>
            </a:r>
            <a:endParaRPr lang="de-CH" b="1" dirty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AEC522-1920-4A7F-86F1-556555E3AD95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BF2D04-A9E5-814B-BB9C-AFA4F006E7A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588451C-CC7F-6647-A03E-10A216036D96}" type="datetime1">
              <a:rPr lang="de-CH" smtClean="0"/>
              <a:t>18.12.20</a:t>
            </a:fld>
            <a:endParaRPr lang="de-DE">
              <a:latin typeface="Arial" panose="020B0604020202020204" pitchFamily="34" charset="0"/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5527D26-6EF7-FD48-A68D-27335FE73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Der ÖREB-Kataster ist eine Zusammenarbeit </a:t>
            </a:r>
            <a:br>
              <a:rPr lang="de-DE"/>
            </a:br>
            <a:r>
              <a:rPr lang="de-DE"/>
              <a:t>von Bund, Kantonen und Gemeinden. cadastre.ch</a:t>
            </a:r>
            <a:endParaRPr lang="de-DE" dirty="0"/>
          </a:p>
        </p:txBody>
      </p:sp>
      <p:pic>
        <p:nvPicPr>
          <p:cNvPr id="10" name="Image 6">
            <a:extLst>
              <a:ext uri="{FF2B5EF4-FFF2-40B4-BE49-F238E27FC236}">
                <a16:creationId xmlns:a16="http://schemas.microsoft.com/office/drawing/2014/main" id="{FD6093A5-C107-3A46-B4BF-05730001EB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3364389"/>
            <a:ext cx="5181600" cy="12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96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altLang="de-DE" dirty="0">
                <a:latin typeface="Arial" charset="0"/>
                <a:cs typeface="Arial" charset="0"/>
              </a:rPr>
              <a:t>ÖREB-Katasterauszug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de-CH" b="1" dirty="0"/>
              <a:t>Der Auszug: die Entscheidungsgrundlage</a:t>
            </a:r>
          </a:p>
          <a:p>
            <a:pPr>
              <a:spcAft>
                <a:spcPts val="600"/>
              </a:spcAft>
              <a:defRPr/>
            </a:pPr>
            <a:r>
              <a:rPr lang="de-CH" dirty="0"/>
              <a:t>Detaillierte </a:t>
            </a:r>
            <a:br>
              <a:rPr lang="de-CH" dirty="0"/>
            </a:br>
            <a:r>
              <a:rPr lang="de-CH" dirty="0"/>
              <a:t>Informationen zu </a:t>
            </a:r>
            <a:br>
              <a:rPr lang="de-CH" dirty="0"/>
            </a:br>
            <a:r>
              <a:rPr lang="de-CH" dirty="0"/>
              <a:t>einem Grundstück </a:t>
            </a:r>
          </a:p>
          <a:p>
            <a:pPr>
              <a:spcAft>
                <a:spcPts val="600"/>
              </a:spcAft>
              <a:defRPr/>
            </a:pPr>
            <a:r>
              <a:rPr lang="fr-FR" dirty="0"/>
              <a:t>PDF-</a:t>
            </a:r>
            <a:r>
              <a:rPr lang="fr-FR" dirty="0" err="1"/>
              <a:t>Download</a:t>
            </a:r>
            <a:endParaRPr lang="de-CH" dirty="0"/>
          </a:p>
          <a:p>
            <a:pPr>
              <a:spcAft>
                <a:spcPts val="600"/>
              </a:spcAft>
              <a:defRPr/>
            </a:pPr>
            <a:r>
              <a:rPr lang="de-CH" dirty="0"/>
              <a:t>Mehrere Seiten</a:t>
            </a:r>
          </a:p>
          <a:p>
            <a:pPr>
              <a:spcAft>
                <a:spcPts val="600"/>
              </a:spcAft>
              <a:defRPr/>
            </a:pPr>
            <a:r>
              <a:rPr lang="de-CH" dirty="0"/>
              <a:t>Amtliches Dokument</a:t>
            </a:r>
          </a:p>
          <a:p>
            <a:pPr marL="0" indent="0">
              <a:spcAft>
                <a:spcPts val="600"/>
              </a:spcAft>
              <a:buNone/>
              <a:defRPr/>
            </a:pPr>
            <a:endParaRPr lang="de-CH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DAEC522-1920-4A7F-86F1-556555E3AD95}" type="slidenum">
              <a:rPr lang="de-CH" smtClean="0"/>
              <a:pPr>
                <a:defRPr/>
              </a:pPr>
              <a:t>7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F55BEE5-88A2-0B44-B02A-0ED23C8F95A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3D262DF-D189-A240-BFA7-65D8D580C059}" type="datetime1">
              <a:rPr lang="de-CH" smtClean="0"/>
              <a:t>18.12.20</a:t>
            </a:fld>
            <a:endParaRPr lang="de-DE">
              <a:latin typeface="Arial" panose="020B0604020202020204" pitchFamily="34" charset="0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67F739-FC6C-EC4B-9386-8FE4FB14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Der ÖREB-Kataster ist eine Zusammenarbeit </a:t>
            </a:r>
            <a:br>
              <a:rPr lang="de-DE"/>
            </a:br>
            <a:r>
              <a:rPr lang="de-DE"/>
              <a:t>von Bund, Kantonen und Gemeinden. cadastre.ch</a:t>
            </a:r>
            <a:endParaRPr lang="de-DE" dirty="0"/>
          </a:p>
        </p:txBody>
      </p:sp>
      <p:pic>
        <p:nvPicPr>
          <p:cNvPr id="13" name="Inhaltsplatzhalter 8">
            <a:extLst>
              <a:ext uri="{FF2B5EF4-FFF2-40B4-BE49-F238E27FC236}">
                <a16:creationId xmlns:a16="http://schemas.microsoft.com/office/drawing/2014/main" id="{68409627-1EB3-2444-9C11-3A11E7D021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5769" y="1825625"/>
            <a:ext cx="2814462" cy="4351338"/>
          </a:xfrm>
          <a:prstGeom prst="rect">
            <a:avLst/>
          </a:prstGeom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932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altLang="de-DE" dirty="0"/>
              <a:t>Inhalte des Auszugs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de-CH" b="1" dirty="0"/>
              <a:t>Rechtsvorschriften</a:t>
            </a:r>
            <a:br>
              <a:rPr lang="de-CH" i="1" dirty="0"/>
            </a:br>
            <a:r>
              <a:rPr lang="de-CH" dirty="0"/>
              <a:t>Verfügung, welche die Einschränkung und deren Auswirkungen definiert  </a:t>
            </a:r>
          </a:p>
          <a:p>
            <a:pPr>
              <a:spcAft>
                <a:spcPts val="1800"/>
              </a:spcAft>
            </a:pPr>
            <a:r>
              <a:rPr lang="de-CH" b="1" dirty="0"/>
              <a:t>Plan (</a:t>
            </a:r>
            <a:r>
              <a:rPr lang="de-CH" b="1" dirty="0" err="1"/>
              <a:t>Geodaten</a:t>
            </a:r>
            <a:r>
              <a:rPr lang="de-CH" b="1" dirty="0"/>
              <a:t>)</a:t>
            </a:r>
            <a:br>
              <a:rPr lang="de-CH" b="1" dirty="0"/>
            </a:br>
            <a:r>
              <a:rPr lang="de-CH" dirty="0"/>
              <a:t>Festlegen für welches Gebiet eine ÖREB gilt</a:t>
            </a:r>
          </a:p>
          <a:p>
            <a:pPr>
              <a:spcAft>
                <a:spcPts val="600"/>
              </a:spcAft>
            </a:pPr>
            <a:r>
              <a:rPr lang="de-CH" b="1" dirty="0"/>
              <a:t>gesetzliche Grundlagen</a:t>
            </a:r>
            <a:br>
              <a:rPr lang="de-CH" b="1" dirty="0"/>
            </a:br>
            <a:r>
              <a:rPr lang="de-CH" dirty="0"/>
              <a:t>Rechtserlasse auf den die Verfügung basiert </a:t>
            </a:r>
          </a:p>
          <a:p>
            <a:r>
              <a:rPr lang="de-CH" b="1" dirty="0"/>
              <a:t>Zusatzinformationen </a:t>
            </a:r>
            <a:br>
              <a:rPr lang="de-CH" b="1" dirty="0"/>
            </a:br>
            <a:r>
              <a:rPr lang="de-CH" dirty="0"/>
              <a:t>wie </a:t>
            </a:r>
            <a:r>
              <a:rPr lang="de-CH" dirty="0" err="1"/>
              <a:t>z.B</a:t>
            </a:r>
            <a:r>
              <a:rPr lang="de-CH" dirty="0"/>
              <a:t> Namen und Adressen der für weitere Auskünfte zuständigen Stellen sowie Informationen über geplante und laufende Änderungen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AEC522-1920-4A7F-86F1-556555E3AD95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37C5A30-1E4F-C040-BA0F-D89E7CBB389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27AAE13-C8CE-6340-BE6D-9DD98D0D4955}" type="datetime1">
              <a:rPr lang="de-CH" smtClean="0"/>
              <a:t>18.12.20</a:t>
            </a:fld>
            <a:endParaRPr lang="de-DE">
              <a:latin typeface="Arial" panose="020B0604020202020204" pitchFamily="34" charset="0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390A8A0-B3A3-7346-8369-BF5675819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Der ÖREB-Kataster ist eine Zusammenarbeit </a:t>
            </a:r>
            <a:br>
              <a:rPr lang="de-DE"/>
            </a:br>
            <a:r>
              <a:rPr lang="de-DE"/>
              <a:t>von Bund, Kantonen und Gemeinden. cadastre.ch</a:t>
            </a:r>
            <a:endParaRPr lang="de-DE" dirty="0"/>
          </a:p>
        </p:txBody>
      </p:sp>
      <p:pic>
        <p:nvPicPr>
          <p:cNvPr id="14" name="Image 1" descr="Capture d’écran">
            <a:extLst>
              <a:ext uri="{FF2B5EF4-FFF2-40B4-BE49-F238E27FC236}">
                <a16:creationId xmlns:a16="http://schemas.microsoft.com/office/drawing/2014/main" id="{B355540C-60B4-9E44-955C-1E318BC686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788" y="1825625"/>
            <a:ext cx="416242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75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ÖREB-</a:t>
            </a:r>
            <a:r>
              <a:rPr lang="de-CH" dirty="0" err="1"/>
              <a:t>Informationsystem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(Online-Abfrage)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CH" b="1" dirty="0"/>
              <a:t>Das ÖREB-Informationssystem: Informationen online abrufen</a:t>
            </a:r>
          </a:p>
          <a:p>
            <a:pPr marL="0" indent="0">
              <a:spcAft>
                <a:spcPts val="600"/>
              </a:spcAft>
              <a:buNone/>
            </a:pPr>
            <a:endParaRPr lang="de-CH" dirty="0"/>
          </a:p>
          <a:p>
            <a:pPr>
              <a:spcAft>
                <a:spcPts val="600"/>
              </a:spcAft>
            </a:pPr>
            <a:r>
              <a:rPr lang="de-CH" dirty="0"/>
              <a:t>Mehrere ÖREB werden gleichzeitig grossräumig dargestellt. </a:t>
            </a:r>
          </a:p>
          <a:p>
            <a:pPr>
              <a:spcAft>
                <a:spcPts val="600"/>
              </a:spcAft>
            </a:pPr>
            <a:r>
              <a:rPr lang="de-CH" dirty="0"/>
              <a:t>Die einzelnen ÖREB können in beliebiger Kombination ein- oder ausgeblendet und einander überlagert dargestellt werden.</a:t>
            </a:r>
          </a:p>
          <a:p>
            <a:pPr>
              <a:spcAft>
                <a:spcPts val="600"/>
              </a:spcAft>
            </a:pPr>
            <a:r>
              <a:rPr lang="de-CH" dirty="0"/>
              <a:t>Zugang erfolgt über kantonale Katasterportale oder über </a:t>
            </a:r>
            <a:r>
              <a:rPr lang="de-CH" dirty="0" err="1"/>
              <a:t>cadastre.ch</a:t>
            </a:r>
            <a:r>
              <a:rPr lang="de-CH" dirty="0"/>
              <a:t>.</a:t>
            </a:r>
          </a:p>
          <a:p>
            <a:pPr>
              <a:spcAft>
                <a:spcPts val="600"/>
              </a:spcAft>
            </a:pP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AEC522-1920-4A7F-86F1-556555E3AD95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EE94819-0A25-1448-A120-196FDAC5B84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97BDF2F-3F89-3745-9CEE-DBFE93DE3DD8}" type="datetime1">
              <a:rPr lang="de-CH" smtClean="0"/>
              <a:t>18.12.20</a:t>
            </a:fld>
            <a:endParaRPr lang="de-DE">
              <a:latin typeface="Arial" panose="020B0604020202020204" pitchFamily="34" charset="0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44EE6D6-4082-7E4B-A727-3E30D8AF0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Der ÖREB-Kataster ist eine Zusammenarbeit </a:t>
            </a:r>
            <a:br>
              <a:rPr lang="de-DE"/>
            </a:br>
            <a:r>
              <a:rPr lang="de-DE"/>
              <a:t>von Bund, Kantonen und Gemeinden. cadastre.ch</a:t>
            </a:r>
            <a:endParaRPr lang="de-DE" dirty="0"/>
          </a:p>
        </p:txBody>
      </p:sp>
      <p:pic>
        <p:nvPicPr>
          <p:cNvPr id="9" name="Inhaltsplatzhalter 9">
            <a:extLst>
              <a:ext uri="{FF2B5EF4-FFF2-40B4-BE49-F238E27FC236}">
                <a16:creationId xmlns:a16="http://schemas.microsoft.com/office/drawing/2014/main" id="{7E030955-6758-C542-8FDA-C7714BFACA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9049" y="1825625"/>
            <a:ext cx="46079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480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2"/>
</p:tagLst>
</file>

<file path=ppt/theme/theme1.xml><?xml version="1.0" encoding="utf-8"?>
<a:theme xmlns:a="http://schemas.openxmlformats.org/drawingml/2006/main" name="Office">
  <a:themeElements>
    <a:clrScheme name="cadastre 1">
      <a:dk1>
        <a:srgbClr val="1A1918"/>
      </a:dk1>
      <a:lt1>
        <a:srgbClr val="FFFFFF"/>
      </a:lt1>
      <a:dk2>
        <a:srgbClr val="D8222A"/>
      </a:dk2>
      <a:lt2>
        <a:srgbClr val="3A464A"/>
      </a:lt2>
      <a:accent1>
        <a:srgbClr val="9D2D2E"/>
      </a:accent1>
      <a:accent2>
        <a:srgbClr val="009D49"/>
      </a:accent2>
      <a:accent3>
        <a:srgbClr val="E6792B"/>
      </a:accent3>
      <a:accent4>
        <a:srgbClr val="BC85AE"/>
      </a:accent4>
      <a:accent5>
        <a:srgbClr val="FFF484"/>
      </a:accent5>
      <a:accent6>
        <a:srgbClr val="70C8E6"/>
      </a:accent6>
      <a:hlink>
        <a:srgbClr val="D8222A"/>
      </a:hlink>
      <a:folHlink>
        <a:srgbClr val="70C8E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894</Words>
  <Application>Microsoft Macintosh PowerPoint</Application>
  <PresentationFormat>Breitbild</PresentationFormat>
  <Paragraphs>167</Paragraphs>
  <Slides>17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</vt:lpstr>
      <vt:lpstr>Der ÖREB-Kataster</vt:lpstr>
      <vt:lpstr>PowerPoint-Präsentation</vt:lpstr>
      <vt:lpstr>Wir sind von ÖREB umgeben</vt:lpstr>
      <vt:lpstr>Privates Recht – öffentliches Recht</vt:lpstr>
      <vt:lpstr>Was sind ÖREB?</vt:lpstr>
      <vt:lpstr>Einfacher Zugang zum ÖREB-Kataster</vt:lpstr>
      <vt:lpstr>ÖREB-Katasterauszug</vt:lpstr>
      <vt:lpstr>Inhalte des Auszugs</vt:lpstr>
      <vt:lpstr>ÖREB-Informationsystem  (Online-Abfrage)</vt:lpstr>
      <vt:lpstr>Nutzen des ÖREB-Katasters</vt:lpstr>
      <vt:lpstr>Nutzerinnen und Nutzer des ÖREB</vt:lpstr>
      <vt:lpstr>Die wichtigsten ÖREB (1/3)</vt:lpstr>
      <vt:lpstr>Die wichtigsten ÖREB (2/3)</vt:lpstr>
      <vt:lpstr>Die wichtigsten ÖREB (3/3)</vt:lpstr>
      <vt:lpstr>Aus der Praxis…</vt:lpstr>
      <vt:lpstr>Der ÖREB-Kataster kurz erklärt</vt:lpstr>
      <vt:lpstr>DANKE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Matthias Gerth</dc:creator>
  <cp:lastModifiedBy>Sys Admin</cp:lastModifiedBy>
  <cp:revision>27</cp:revision>
  <dcterms:created xsi:type="dcterms:W3CDTF">2020-11-06T10:05:23Z</dcterms:created>
  <dcterms:modified xsi:type="dcterms:W3CDTF">2020-12-18T15:30:37Z</dcterms:modified>
</cp:coreProperties>
</file>